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5"/>
  </p:notesMasterIdLst>
  <p:handoutMasterIdLst>
    <p:handoutMasterId r:id="rId26"/>
  </p:handoutMasterIdLst>
  <p:sldIdLst>
    <p:sldId id="256" r:id="rId2"/>
    <p:sldId id="290" r:id="rId3"/>
    <p:sldId id="291" r:id="rId4"/>
    <p:sldId id="289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4" r:id="rId18"/>
    <p:sldId id="310" r:id="rId19"/>
    <p:sldId id="308" r:id="rId20"/>
    <p:sldId id="305" r:id="rId21"/>
    <p:sldId id="306" r:id="rId22"/>
    <p:sldId id="309" r:id="rId23"/>
    <p:sldId id="307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FF"/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47"/>
    <p:restoredTop sz="94740"/>
  </p:normalViewPr>
  <p:slideViewPr>
    <p:cSldViewPr snapToGrid="0" snapToObjects="1">
      <p:cViewPr varScale="1">
        <p:scale>
          <a:sx n="130" d="100"/>
          <a:sy n="130" d="100"/>
        </p:scale>
        <p:origin x="20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7/10/21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for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arrt/msds501/blob/master/projects/images.m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rt/msds501/blob/master/projects/images.md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parrt/msds501/blob/master/projects/images.md" TargetMode="External"/><Relationship Id="rId4" Type="http://schemas.openxmlformats.org/officeDocument/2006/relationships/image" Target="../media/image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github/setting-up-and-managing-your-github-user-account/managing-email-preferences/setting-your-commit-email-addres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.github.com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e.backblaze.com/r/02j31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Intro to git / </a:t>
            </a:r>
            <a:r>
              <a:rPr lang="en-US" b="1" dirty="0" err="1"/>
              <a:t>github.com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Version control and code sharing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014FB-BE4F-4F44-B3C5-978A708F6DCD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D53B-FEB0-924A-8FCA-B2D6FCCD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612B-6E79-ED41-B173-7172AA60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r>
              <a:rPr lang="en-US" dirty="0"/>
              <a:t>I can access your repos mirrored on </a:t>
            </a:r>
            <a:r>
              <a:rPr lang="en-US" dirty="0" err="1"/>
              <a:t>github</a:t>
            </a:r>
            <a:r>
              <a:rPr lang="en-US" dirty="0"/>
              <a:t>, whereas I have no access to your laptop drive</a:t>
            </a:r>
          </a:p>
          <a:p>
            <a:r>
              <a:rPr lang="en-US" dirty="0"/>
              <a:t>To grade projects, I will </a:t>
            </a:r>
            <a:r>
              <a:rPr lang="en-US" b="1" dirty="0"/>
              <a:t>clone</a:t>
            </a:r>
            <a:r>
              <a:rPr lang="en-US" dirty="0"/>
              <a:t> your repository onto my disk</a:t>
            </a:r>
          </a:p>
          <a:p>
            <a:r>
              <a:rPr lang="en-US" dirty="0"/>
              <a:t>If you make changes, I can </a:t>
            </a:r>
            <a:r>
              <a:rPr lang="en-US" b="1" dirty="0"/>
              <a:t>pull</a:t>
            </a:r>
            <a:r>
              <a:rPr lang="en-US" dirty="0"/>
              <a:t> those in after you </a:t>
            </a:r>
            <a:r>
              <a:rPr lang="en-US" b="1" dirty="0"/>
              <a:t>commit</a:t>
            </a:r>
            <a:r>
              <a:rPr lang="en-US" dirty="0"/>
              <a:t>/</a:t>
            </a:r>
            <a:r>
              <a:rPr lang="en-US" b="1" dirty="0"/>
              <a:t>push</a:t>
            </a:r>
          </a:p>
          <a:p>
            <a:r>
              <a:rPr lang="en-US" dirty="0"/>
              <a:t>I can make comments and then push back to your </a:t>
            </a:r>
            <a:r>
              <a:rPr lang="en-US" dirty="0" err="1"/>
              <a:t>github</a:t>
            </a:r>
            <a:r>
              <a:rPr lang="en-US" dirty="0"/>
              <a:t> repo, which you can then </a:t>
            </a:r>
            <a:r>
              <a:rPr lang="en-US" b="1" dirty="0"/>
              <a:t>pull</a:t>
            </a:r>
            <a:r>
              <a:rPr lang="en-US" dirty="0"/>
              <a:t> down to your laptop</a:t>
            </a:r>
          </a:p>
          <a:p>
            <a:r>
              <a:rPr lang="en-US" dirty="0"/>
              <a:t>This is how multiple programmers communicate, and how I share work between my USF and home machines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473775-A94E-9146-ABE5-BA65FC0DE9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620" y="26445"/>
            <a:ext cx="2314116" cy="1750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3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F3AC-0D5F-2549-B226-97A41D17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/>
          <a:lstStyle/>
          <a:p>
            <a:r>
              <a:rPr lang="en-US" dirty="0"/>
              <a:t>Key commands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3C7F-A98D-E14C-8176-0D8D12A1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418"/>
            <a:ext cx="10515600" cy="49993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using a git GUI like </a:t>
            </a:r>
            <a:r>
              <a:rPr lang="en-US" dirty="0">
                <a:hlinkClick r:id="rId2"/>
              </a:rPr>
              <a:t>fork</a:t>
            </a:r>
            <a:r>
              <a:rPr lang="en-US" dirty="0"/>
              <a:t> in practice, but we’ll use the command line to learn the actual operations and sequence</a:t>
            </a:r>
          </a:p>
          <a:p>
            <a:r>
              <a:rPr lang="en-US" b="1" dirty="0"/>
              <a:t>git clone </a:t>
            </a:r>
            <a:r>
              <a:rPr lang="en-US" i="1" dirty="0" err="1"/>
              <a:t>github_url</a:t>
            </a:r>
            <a:endParaRPr lang="en-US" i="1" dirty="0"/>
          </a:p>
          <a:p>
            <a:r>
              <a:rPr lang="en-US" b="1" dirty="0"/>
              <a:t>git add </a:t>
            </a:r>
            <a:r>
              <a:rPr lang="en-US" i="1" dirty="0" err="1"/>
              <a:t>file_or_dir</a:t>
            </a:r>
            <a:endParaRPr lang="en-US" i="1" dirty="0"/>
          </a:p>
          <a:p>
            <a:r>
              <a:rPr lang="en-US" b="1" dirty="0"/>
              <a:t>git commit -a -m</a:t>
            </a:r>
            <a:r>
              <a:rPr lang="en-US" dirty="0"/>
              <a:t> ‘</a:t>
            </a:r>
            <a:r>
              <a:rPr lang="en-US" i="1" dirty="0"/>
              <a:t>commit message</a:t>
            </a:r>
            <a:r>
              <a:rPr lang="en-US" dirty="0"/>
              <a:t>’</a:t>
            </a:r>
          </a:p>
          <a:p>
            <a:r>
              <a:rPr lang="en-US" b="1" dirty="0"/>
              <a:t>git status</a:t>
            </a:r>
          </a:p>
          <a:p>
            <a:r>
              <a:rPr lang="en-US" b="1" dirty="0"/>
              <a:t>git push origin main                </a:t>
            </a:r>
            <a:r>
              <a:rPr lang="en-US" dirty="0"/>
              <a:t> (</a:t>
            </a:r>
            <a:r>
              <a:rPr lang="en-US" b="1" dirty="0"/>
              <a:t>main</a:t>
            </a:r>
            <a:r>
              <a:rPr lang="en-US" dirty="0"/>
              <a:t> could be called master)</a:t>
            </a:r>
          </a:p>
          <a:p>
            <a:r>
              <a:rPr lang="en-US" b="1" dirty="0"/>
              <a:t>git pull origin main</a:t>
            </a:r>
          </a:p>
          <a:p>
            <a:r>
              <a:rPr lang="en-US" b="1" dirty="0"/>
              <a:t>git rm </a:t>
            </a:r>
            <a:r>
              <a:rPr lang="en-US" i="1" dirty="0"/>
              <a:t>filename</a:t>
            </a:r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endParaRPr lang="en-US" i="1" dirty="0"/>
          </a:p>
          <a:p>
            <a:r>
              <a:rPr lang="en-US" b="1" dirty="0"/>
              <a:t>git reset --hard HEAD</a:t>
            </a:r>
          </a:p>
          <a:p>
            <a:r>
              <a:rPr lang="en-US" b="1" dirty="0"/>
              <a:t>git checkout – </a:t>
            </a:r>
            <a:r>
              <a:rPr lang="en-US" i="1" dirty="0"/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160866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8615-B2BF-B647-936D-F3A8E97F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startup sequence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A5CFBD-2B43-4549-9D78-6AE38DB33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invitation URL sent to you by instructor to create a repository, which creates repo at </a:t>
            </a:r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</a:t>
            </a:r>
          </a:p>
          <a:p>
            <a:r>
              <a:rPr lang="en-US" dirty="0"/>
              <a:t>Get the URL from the "Code" dialog at </a:t>
            </a:r>
            <a:r>
              <a:rPr lang="en-US" dirty="0" err="1"/>
              <a:t>github</a:t>
            </a:r>
            <a:r>
              <a:rPr lang="en-US" dirty="0"/>
              <a:t>, which looks similar to repo's </a:t>
            </a:r>
            <a:r>
              <a:rPr lang="en-US" dirty="0" err="1"/>
              <a:t>github</a:t>
            </a:r>
            <a:r>
              <a:rPr lang="en-US" dirty="0"/>
              <a:t> web page URL: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Clone that (empty) repo onto your laptop from command line: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41E83-B70C-F94C-A469-4113E58ABD25}"/>
              </a:ext>
            </a:extLst>
          </p:cNvPr>
          <p:cNvCxnSpPr>
            <a:cxnSpLocks/>
          </p:cNvCxnSpPr>
          <p:nvPr/>
        </p:nvCxnSpPr>
        <p:spPr>
          <a:xfrm flipV="1">
            <a:off x="9989875" y="750321"/>
            <a:ext cx="0" cy="2400384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0F0D733-7B62-B446-AA77-6759E8E7E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830" y="-20071"/>
            <a:ext cx="7574170" cy="7703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A7A7C4-A0A3-A543-973E-A2CAE4BC7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097532"/>
            <a:ext cx="10604500" cy="9779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64281B2-3D7C-A54E-934F-DA79F7567FC5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4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5948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4872-BCA3-E748-950A-30FAB9F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some initial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A764-0471-F148-8B63-3AA3226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9112" cy="4351338"/>
          </a:xfrm>
        </p:spPr>
        <p:txBody>
          <a:bodyPr/>
          <a:lstStyle/>
          <a:p>
            <a:r>
              <a:rPr lang="en-US" dirty="0"/>
              <a:t>In the directory created during cloning, you will create and edit files associated with the repository</a:t>
            </a:r>
          </a:p>
          <a:p>
            <a:r>
              <a:rPr lang="en-US" dirty="0"/>
              <a:t>Let's download and unzip some images needed for your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87680C-7EE6-FB40-9585-8E704324F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277" y="1926396"/>
            <a:ext cx="6383130" cy="33910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417E16-BF5A-E04A-8F1A-7F1A3B1C452F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4644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E7D-E439-0A47-8F0A-05871035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files to the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2F10-4B5B-674B-BEBC-DB40FCBD88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1235"/>
            <a:ext cx="10515600" cy="4745728"/>
          </a:xfrm>
        </p:spPr>
        <p:txBody>
          <a:bodyPr/>
          <a:lstStyle/>
          <a:p>
            <a:r>
              <a:rPr lang="en-US" dirty="0"/>
              <a:t>git ignores files unless we tell ask it to pay attention; it's not enough just to put files into the repository directory</a:t>
            </a:r>
          </a:p>
          <a:p>
            <a:r>
              <a:rPr lang="en-US" dirty="0"/>
              <a:t>“</a:t>
            </a:r>
            <a:r>
              <a:rPr lang="en-US" b="1" dirty="0"/>
              <a:t>git add</a:t>
            </a:r>
            <a:r>
              <a:rPr lang="en-US" dirty="0"/>
              <a:t>” the files of interest so git knows to manage them</a:t>
            </a:r>
          </a:p>
          <a:p>
            <a:r>
              <a:rPr lang="en-US" dirty="0"/>
              <a:t>Check status; git now sees files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A170B-6C25-D44B-9C03-23B1AC544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530" y="2905879"/>
            <a:ext cx="5015948" cy="314705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09F3B3-1B68-9A4E-BEEB-4350FE56163A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208143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201-0681-B34A-8F5D-84AB5AE6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 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B73F-1B8F-EB41-9400-109A036D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144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Commit tells git to take a snapshot and record it in its log of changes</a:t>
            </a:r>
          </a:p>
          <a:p>
            <a:r>
              <a:rPr lang="en-US" dirty="0"/>
              <a:t>Additions, deletions, </a:t>
            </a:r>
            <a:r>
              <a:rPr lang="en-US" dirty="0" err="1"/>
              <a:t>renamings</a:t>
            </a:r>
            <a:r>
              <a:rPr lang="en-US" dirty="0"/>
              <a:t> are all considered (reversible) changes</a:t>
            </a:r>
          </a:p>
          <a:p>
            <a:r>
              <a:rPr lang="en-US" dirty="0"/>
              <a:t>Use a decent commit message and </a:t>
            </a:r>
            <a:r>
              <a:rPr lang="en-US" b="1" dirty="0"/>
              <a:t>don't forget </a:t>
            </a:r>
            <a:r>
              <a:rPr lang="en-US" dirty="0"/>
              <a:t>the "</a:t>
            </a:r>
            <a:r>
              <a:rPr lang="en-US" b="1" dirty="0"/>
              <a:t>-a</a:t>
            </a:r>
            <a:r>
              <a:rPr lang="en-US" dirty="0"/>
              <a:t>" argument which means "</a:t>
            </a:r>
            <a:r>
              <a:rPr lang="en-US" i="1" dirty="0"/>
              <a:t>do what this command should do by default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CAA01-F674-2040-8DAB-EF6D4670D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44" y="2019300"/>
            <a:ext cx="6985000" cy="2819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169AFB-B29C-494E-911F-E3498F77EF3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3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32460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C306-2C3C-BF40-90CC-3F3E33FE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dirty="0"/>
              <a:t>The fork GUI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D90E-5BB7-B940-A31A-CDA569E89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687" cy="4351338"/>
          </a:xfrm>
        </p:spPr>
        <p:txBody>
          <a:bodyPr/>
          <a:lstStyle/>
          <a:p>
            <a:r>
              <a:rPr lang="en-US" dirty="0"/>
              <a:t>There is only one commit but you can see the commit message and the files involved in the transaction</a:t>
            </a:r>
          </a:p>
          <a:p>
            <a:r>
              <a:rPr lang="en-US" dirty="0"/>
              <a:t>You can also see the </a:t>
            </a:r>
            <a:r>
              <a:rPr lang="en-US" b="1" dirty="0"/>
              <a:t>origin</a:t>
            </a:r>
            <a:r>
              <a:rPr lang="en-US" dirty="0"/>
              <a:t> remote repository is connected because it's listed in the left gutter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C1529-C6BA-A042-A72F-3E34FCFD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887" y="1177213"/>
            <a:ext cx="6709961" cy="499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665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to </a:t>
            </a:r>
            <a:r>
              <a:rPr lang="en-US" dirty="0" err="1"/>
              <a:t>github</a:t>
            </a:r>
            <a:r>
              <a:rPr lang="en-US" dirty="0"/>
              <a:t> to mirror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does not know about your changes unless</a:t>
            </a:r>
            <a:br>
              <a:rPr lang="en-US" dirty="0"/>
            </a:br>
            <a:r>
              <a:rPr lang="en-US" dirty="0"/>
              <a:t>you explicitly push after committing</a:t>
            </a:r>
          </a:p>
          <a:p>
            <a:pPr lvl="1"/>
            <a:r>
              <a:rPr lang="en-US" dirty="0"/>
              <a:t>We're ignoring branches but we need to know what the main branch is called; it's either master or main (</a:t>
            </a:r>
            <a:r>
              <a:rPr lang="en-US" b="1" dirty="0"/>
              <a:t>master</a:t>
            </a:r>
            <a:r>
              <a:rPr lang="en-US" dirty="0"/>
              <a:t> is the legacy name)</a:t>
            </a:r>
          </a:p>
          <a:p>
            <a:r>
              <a:rPr lang="en-US" dirty="0"/>
              <a:t>Check </a:t>
            </a:r>
            <a:r>
              <a:rPr lang="en-US" dirty="0" err="1"/>
              <a:t>github</a:t>
            </a:r>
            <a:r>
              <a:rPr lang="en-US" dirty="0"/>
              <a:t> webpage for your repo and you'll see the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A56B2-A46B-F74E-94B5-9BC4F3775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42" y="3817627"/>
            <a:ext cx="7721600" cy="247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617F3C-EEAF-3C45-A577-04E5295B5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7626" y="3690324"/>
            <a:ext cx="2664896" cy="267127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68865-AFC0-8749-BB91-ACCE060863EB}"/>
              </a:ext>
            </a:extLst>
          </p:cNvPr>
          <p:cNvCxnSpPr>
            <a:cxnSpLocks/>
          </p:cNvCxnSpPr>
          <p:nvPr/>
        </p:nvCxnSpPr>
        <p:spPr>
          <a:xfrm flipH="1">
            <a:off x="3548270" y="3011557"/>
            <a:ext cx="576469" cy="868646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8D4EEDB-A362-C040-8386-37C502271694}"/>
              </a:ext>
            </a:extLst>
          </p:cNvPr>
          <p:cNvSpPr txBox="1"/>
          <p:nvPr/>
        </p:nvSpPr>
        <p:spPr>
          <a:xfrm>
            <a:off x="0" y="6492875"/>
            <a:ext cx="72955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See project description </a:t>
            </a:r>
            <a:r>
              <a:rPr lang="en-US" sz="1400" dirty="0">
                <a:hlinkClick r:id="rId5"/>
              </a:rPr>
              <a:t>https://github.com/parrt/msds501/blob/master/projects/images.md</a:t>
            </a:r>
            <a:r>
              <a:rPr lang="en-US" sz="1400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7779B4-D8E4-3540-998A-24159F2CB537}"/>
              </a:ext>
            </a:extLst>
          </p:cNvPr>
          <p:cNvSpPr/>
          <p:nvPr/>
        </p:nvSpPr>
        <p:spPr>
          <a:xfrm>
            <a:off x="2664542" y="3817627"/>
            <a:ext cx="806245" cy="262760"/>
          </a:xfrm>
          <a:prstGeom prst="rect">
            <a:avLst/>
          </a:prstGeom>
          <a:solidFill>
            <a:srgbClr val="E8E8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0560F83-6889-7741-9440-6B522AEE9117}"/>
              </a:ext>
            </a:extLst>
          </p:cNvPr>
          <p:cNvSpPr/>
          <p:nvPr/>
        </p:nvSpPr>
        <p:spPr>
          <a:xfrm>
            <a:off x="1809362" y="3817627"/>
            <a:ext cx="806245" cy="262760"/>
          </a:xfrm>
          <a:prstGeom prst="rect">
            <a:avLst/>
          </a:prstGeom>
          <a:solidFill>
            <a:srgbClr val="E8E8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67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6E176-5B58-BF45-A840-BC38ECA12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add/commit sequence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D366C-0374-2141-A0B7-54EB1FEB18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Clone repo from </a:t>
            </a:r>
            <a:r>
              <a:rPr lang="en-US" dirty="0" err="1"/>
              <a:t>github</a:t>
            </a:r>
            <a:r>
              <a:rPr lang="en-US" dirty="0"/>
              <a:t> to a directory with same name on laptop</a:t>
            </a:r>
          </a:p>
          <a:p>
            <a:r>
              <a:rPr lang="en-US" dirty="0"/>
              <a:t>Copy or create files in repository directory</a:t>
            </a:r>
          </a:p>
          <a:p>
            <a:r>
              <a:rPr lang="en-US" dirty="0"/>
              <a:t>Add those files</a:t>
            </a:r>
          </a:p>
          <a:p>
            <a:r>
              <a:rPr lang="en-US" dirty="0"/>
              <a:t>Commit those changes (add/edit/delete are all changes)</a:t>
            </a:r>
          </a:p>
          <a:p>
            <a:r>
              <a:rPr lang="en-US" dirty="0"/>
              <a:t>Push back to the origin (</a:t>
            </a:r>
            <a:r>
              <a:rPr lang="en-US" dirty="0" err="1"/>
              <a:t>github.com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032391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52470-8174-6544-B04C-D37DD7D60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edits, mirroring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62CCD-D863-314E-8CD1-19613C4D1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the normal course of software development, you will edit files and then commit these changes, pushing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Here, I'm</a:t>
            </a:r>
            <a:br>
              <a:rPr lang="en-US" dirty="0"/>
            </a:br>
            <a:r>
              <a:rPr lang="en-US" dirty="0"/>
              <a:t>editing an</a:t>
            </a:r>
            <a:br>
              <a:rPr lang="en-US" dirty="0"/>
            </a:br>
            <a:r>
              <a:rPr lang="en-US" dirty="0"/>
              <a:t>image to</a:t>
            </a:r>
            <a:br>
              <a:rPr lang="en-US" dirty="0"/>
            </a:br>
            <a:r>
              <a:rPr lang="en-US" dirty="0"/>
              <a:t>make it a</a:t>
            </a:r>
            <a:br>
              <a:rPr lang="en-US" dirty="0"/>
            </a:br>
            <a:r>
              <a:rPr lang="en-US" dirty="0"/>
              <a:t>bit smaller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1E8A30-9817-AA4D-AE1E-91B2A67E1A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126" y="2775019"/>
            <a:ext cx="8775700" cy="3898900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0FAA1CD-740B-1445-8414-6575B77A65DE}"/>
              </a:ext>
            </a:extLst>
          </p:cNvPr>
          <p:cNvCxnSpPr>
            <a:cxnSpLocks/>
          </p:cNvCxnSpPr>
          <p:nvPr/>
        </p:nvCxnSpPr>
        <p:spPr>
          <a:xfrm flipV="1">
            <a:off x="2241755" y="2930013"/>
            <a:ext cx="1120877" cy="304800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5451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BA0A-881A-F943-A777-0550AC7E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272-7A4F-6B4B-9F65-4933DBE9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 is a version control system that tracks changes to files and directories within a repository</a:t>
            </a:r>
          </a:p>
          <a:p>
            <a:r>
              <a:rPr lang="en-US" dirty="0"/>
              <a:t>A repository is just a directory subtree containing files and, optionally, directories that we tell git to treat as a repository</a:t>
            </a:r>
          </a:p>
          <a:p>
            <a:r>
              <a:rPr lang="en-US" dirty="0"/>
              <a:t>Git allows multiple people to operate on two different copies of the repository without getting confused or losing changes</a:t>
            </a:r>
          </a:p>
          <a:p>
            <a:r>
              <a:rPr lang="en-US" dirty="0"/>
              <a:t>Workers push/pull changes from a repo on one machine to a repo on a collaborator’s machine</a:t>
            </a:r>
          </a:p>
          <a:p>
            <a:r>
              <a:rPr lang="en-US" dirty="0"/>
              <a:t>Git is a program that runs on your laptop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C84C52-FC58-C44A-A64D-83946D9B62C6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393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3A2E6-8AE4-B743-8585-21F1B41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in changes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81A4-C638-4445-B5B0-8779E56A8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3774" cy="4351338"/>
          </a:xfrm>
        </p:spPr>
        <p:txBody>
          <a:bodyPr/>
          <a:lstStyle/>
          <a:p>
            <a:r>
              <a:rPr lang="en-US" dirty="0"/>
              <a:t>If there are changes pushed to </a:t>
            </a:r>
            <a:r>
              <a:rPr lang="en-US" dirty="0" err="1"/>
              <a:t>github</a:t>
            </a:r>
            <a:r>
              <a:rPr lang="en-US" dirty="0"/>
              <a:t> that you do not have in your laptop copy, you must pull in those changes with:</a:t>
            </a:r>
            <a:br>
              <a:rPr lang="en-US" dirty="0"/>
            </a:br>
            <a:r>
              <a:rPr lang="en-US" b="1" dirty="0"/>
              <a:t>git pull origin main</a:t>
            </a:r>
            <a:r>
              <a:rPr lang="en-US" dirty="0"/>
              <a:t> (or just </a:t>
            </a:r>
            <a:r>
              <a:rPr lang="en-US" b="1" dirty="0"/>
              <a:t>git pull</a:t>
            </a:r>
            <a:r>
              <a:rPr lang="en-US" dirty="0"/>
              <a:t>)</a:t>
            </a:r>
            <a:endParaRPr lang="en-US" b="1" dirty="0"/>
          </a:p>
          <a:p>
            <a:r>
              <a:rPr lang="en-US" dirty="0"/>
              <a:t>This happens when I have cloned and added grading results to your repository and pushed them back, or you are working with a partner on a project; both of you push/pull via same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093C8-5B7C-3C45-AADB-06CF3F9F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706" y="1844226"/>
            <a:ext cx="4189552" cy="316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821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FB75-4C19-8C48-96FB-AE87377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but useful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8A2DA-D8F6-E743-A33B-70D0589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git rm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Remove a file from the directory and from git repo tracking</a:t>
            </a:r>
            <a:endParaRPr lang="en-US" i="1" dirty="0"/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br>
              <a:rPr lang="en-US" i="1" dirty="0"/>
            </a:br>
            <a:r>
              <a:rPr lang="en-US" dirty="0"/>
              <a:t>Rename a file or directory managed by git</a:t>
            </a:r>
            <a:endParaRPr lang="en-US" i="1" dirty="0"/>
          </a:p>
          <a:p>
            <a:r>
              <a:rPr lang="en-US" b="1" dirty="0"/>
              <a:t>git reset --hard HEAD</a:t>
            </a:r>
            <a:br>
              <a:rPr lang="en-US" b="1" dirty="0"/>
            </a:br>
            <a:r>
              <a:rPr lang="en-US" dirty="0"/>
              <a:t>Wipe out any changes you've made to managed files, resetting the repository to the most recent commit</a:t>
            </a:r>
            <a:endParaRPr lang="en-US" b="1" dirty="0"/>
          </a:p>
          <a:p>
            <a:r>
              <a:rPr lang="en-US" b="1" dirty="0"/>
              <a:t>git checkout --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Undo changes made to a single file managed by git, resetting to the state of that file at the most recent commit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19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2FD6B-FCED-8646-8B4A-71C893513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Configuring username/email the first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E597B0-4B6B-2944-8E19-7FAAAFC38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first time you try to push something back to </a:t>
            </a:r>
            <a:r>
              <a:rPr lang="en-US" dirty="0" err="1"/>
              <a:t>github</a:t>
            </a:r>
            <a:r>
              <a:rPr lang="en-US" dirty="0"/>
              <a:t>, I think the use of </a:t>
            </a:r>
            <a:r>
              <a:rPr lang="en-US" b="1" dirty="0"/>
              <a:t>git</a:t>
            </a:r>
            <a:r>
              <a:rPr lang="en-US" dirty="0"/>
              <a:t> from the command line will ask you to configure your name and email address using the "</a:t>
            </a:r>
            <a:r>
              <a:rPr lang="en-US" b="1" dirty="0"/>
              <a:t>git config</a:t>
            </a:r>
            <a:r>
              <a:rPr lang="en-US" dirty="0"/>
              <a:t>" command with a bunch of options</a:t>
            </a:r>
          </a:p>
          <a:p>
            <a:r>
              <a:rPr lang="en-US" dirty="0"/>
              <a:t>Or, it looks like you can do this from </a:t>
            </a:r>
            <a:r>
              <a:rPr lang="en-US" dirty="0" err="1"/>
              <a:t>github's</a:t>
            </a:r>
            <a:r>
              <a:rPr lang="en-US" dirty="0"/>
              <a:t> webpages; see </a:t>
            </a:r>
            <a:r>
              <a:rPr lang="en-US" dirty="0">
                <a:hlinkClick r:id="rId2"/>
              </a:rPr>
              <a:t>https://docs.github.com/en/github/setting-up-and-managing-your-github-user-account/managing-email-preferences/setting-your-commit-email-address</a:t>
            </a:r>
            <a:endParaRPr lang="en-US" dirty="0"/>
          </a:p>
          <a:p>
            <a:r>
              <a:rPr lang="en-US" dirty="0"/>
              <a:t>That might be easier because the command line will ask you to use </a:t>
            </a:r>
            <a:r>
              <a:rPr lang="en-US" b="1" dirty="0"/>
              <a:t>vi</a:t>
            </a:r>
            <a:r>
              <a:rPr lang="en-US" dirty="0"/>
              <a:t> or some other editor you are unfamiliar with</a:t>
            </a:r>
          </a:p>
        </p:txBody>
      </p:sp>
    </p:spTree>
    <p:extLst>
      <p:ext uri="{BB962C8B-B14F-4D97-AF65-F5344CB8AC3E}">
        <p14:creationId xmlns:p14="http://schemas.microsoft.com/office/powerpoint/2010/main" val="21306157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4DFA-4BC4-334C-9D50-C7A30DC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8F11-B4A6-F54A-AB1C-D397BAC26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91684" cy="4351338"/>
          </a:xfrm>
        </p:spPr>
        <p:txBody>
          <a:bodyPr/>
          <a:lstStyle/>
          <a:p>
            <a:r>
              <a:rPr lang="en-US" b="1" dirty="0"/>
              <a:t>git</a:t>
            </a:r>
            <a:r>
              <a:rPr lang="en-US" dirty="0"/>
              <a:t> is ridiculously complicated and has a terrible interface in my opinion so proceed with caution, but it is the most commonly used!</a:t>
            </a:r>
          </a:p>
          <a:p>
            <a:r>
              <a:rPr lang="en-US" dirty="0"/>
              <a:t>I recommend sticking with a few commands: clone/add/commit/push/pull/rm/mv</a:t>
            </a:r>
          </a:p>
          <a:p>
            <a:r>
              <a:rPr lang="en-US" dirty="0"/>
              <a:t>Do NOT do branching/merging until you are much more comfortable with git and version control systems</a:t>
            </a:r>
          </a:p>
          <a:p>
            <a:r>
              <a:rPr lang="en-US" dirty="0"/>
              <a:t>Anything beyond these simple commands, I avoid or use very carefully after reading the manual</a:t>
            </a:r>
          </a:p>
        </p:txBody>
      </p:sp>
    </p:spTree>
    <p:extLst>
      <p:ext uri="{BB962C8B-B14F-4D97-AF65-F5344CB8AC3E}">
        <p14:creationId xmlns:p14="http://schemas.microsoft.com/office/powerpoint/2010/main" val="1060847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AE4B-AD60-C344-9EA3-E50A5936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github.com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990A0-5CA1-6C4C-BFEB-B66A7B065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70"/>
            <a:ext cx="6058711" cy="495137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Github.com</a:t>
            </a:r>
            <a:r>
              <a:rPr lang="en-US" dirty="0"/>
              <a:t> is a website that hosts</a:t>
            </a:r>
            <a:br>
              <a:rPr lang="en-US" dirty="0"/>
            </a:br>
            <a:r>
              <a:rPr lang="en-US" dirty="0"/>
              <a:t>repositories, making collaboration</a:t>
            </a:r>
            <a:br>
              <a:rPr lang="en-US" dirty="0"/>
            </a:br>
            <a:r>
              <a:rPr lang="en-US" dirty="0"/>
              <a:t>much easier</a:t>
            </a:r>
          </a:p>
          <a:p>
            <a:pPr lvl="1"/>
            <a:r>
              <a:rPr lang="en-US" dirty="0"/>
              <a:t>A web interface to your repo files</a:t>
            </a:r>
          </a:p>
          <a:p>
            <a:pPr lvl="1"/>
            <a:r>
              <a:rPr lang="en-US" dirty="0">
                <a:solidFill>
                  <a:srgbClr val="E4754F"/>
                </a:solidFill>
              </a:rPr>
              <a:t>A free backup!</a:t>
            </a:r>
          </a:p>
          <a:p>
            <a:r>
              <a:rPr lang="en-US" dirty="0"/>
              <a:t>Note: git !=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git is program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is a web site/server</a:t>
            </a:r>
          </a:p>
          <a:p>
            <a:r>
              <a:rPr lang="en-US" dirty="0"/>
              <a:t>For our purposes, we’ll</a:t>
            </a:r>
            <a:br>
              <a:rPr lang="en-US" dirty="0"/>
            </a:br>
            <a:r>
              <a:rPr lang="en-US" dirty="0"/>
              <a:t>ignore the advanced</a:t>
            </a:r>
            <a:br>
              <a:rPr lang="en-US" dirty="0"/>
            </a:br>
            <a:r>
              <a:rPr lang="en-US" dirty="0"/>
              <a:t>capabilities, such as</a:t>
            </a:r>
            <a:br>
              <a:rPr lang="en-US" dirty="0"/>
            </a:br>
            <a:r>
              <a:rPr lang="en-US" dirty="0"/>
              <a:t>branching and merging</a:t>
            </a:r>
            <a:br>
              <a:rPr lang="en-US" dirty="0"/>
            </a:br>
            <a:r>
              <a:rPr lang="en-US" dirty="0"/>
              <a:t>(master/main/...)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82D10-9803-424A-8993-96FE82FE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660" y="680935"/>
            <a:ext cx="6866258" cy="5194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5BE0A-F050-C148-A9E0-BA64F9C6CC06}"/>
              </a:ext>
            </a:extLst>
          </p:cNvPr>
          <p:cNvSpPr txBox="1"/>
          <p:nvPr/>
        </p:nvSpPr>
        <p:spPr>
          <a:xfrm>
            <a:off x="50260" y="648866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github learning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C9A-F5E9-1F46-B10C-9D9585B7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3E9A-A091-4C41-ACB7-DCD76B9A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commercial developer uses version control at work</a:t>
            </a:r>
          </a:p>
          <a:p>
            <a:r>
              <a:rPr lang="en-US" dirty="0"/>
              <a:t>Every company you encounter uses it</a:t>
            </a:r>
          </a:p>
          <a:p>
            <a:r>
              <a:rPr lang="en-US" dirty="0"/>
              <a:t>For that reason alone, you need to learn version control to be functional in a commercial setting, such as your practicum</a:t>
            </a:r>
          </a:p>
          <a:p>
            <a:r>
              <a:rPr lang="en-US" dirty="0"/>
              <a:t>In this class and future classes, you will also use version control to submit your work</a:t>
            </a:r>
          </a:p>
        </p:txBody>
      </p:sp>
    </p:spTree>
    <p:extLst>
      <p:ext uri="{BB962C8B-B14F-4D97-AF65-F5344CB8AC3E}">
        <p14:creationId xmlns:p14="http://schemas.microsoft.com/office/powerpoint/2010/main" val="426508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5DF-330F-2645-9FFF-CF01A279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backup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DCA3-D748-3140-B93A-DAB004736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930"/>
            <a:ext cx="10515600" cy="494905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your laptop is stolen, we will be sympathetic but not excuse missing projects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doubles as a backup</a:t>
            </a:r>
          </a:p>
          <a:p>
            <a:pPr lvl="1"/>
            <a:r>
              <a:rPr lang="en-US" dirty="0"/>
              <a:t>but I recommend you also get </a:t>
            </a:r>
            <a:r>
              <a:rPr lang="en-US" dirty="0">
                <a:hlinkClick r:id="rId2"/>
              </a:rPr>
              <a:t>backblaze</a:t>
            </a:r>
            <a:r>
              <a:rPr lang="en-US" dirty="0"/>
              <a:t> to keep off-site backups of your disk</a:t>
            </a:r>
          </a:p>
          <a:p>
            <a:r>
              <a:rPr lang="en-US" dirty="0"/>
              <a:t>Personally, I also have a local </a:t>
            </a:r>
            <a:r>
              <a:rPr lang="en-US" dirty="0" err="1"/>
              <a:t>Timemachine</a:t>
            </a:r>
            <a:r>
              <a:rPr lang="en-US" dirty="0"/>
              <a:t> OS X backup drive sitting next to my computer that takes a snapshot every hour</a:t>
            </a:r>
          </a:p>
          <a:p>
            <a:r>
              <a:rPr lang="en-US" dirty="0"/>
              <a:t>Using this multi-tiered backup strategy is a good way to think about how programmers use version control</a:t>
            </a:r>
          </a:p>
          <a:p>
            <a:pPr lvl="1"/>
            <a:r>
              <a:rPr lang="en-US" dirty="0"/>
              <a:t>git is kind of like Time Machine, a local backup (that tracks changes)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 is kind of like the off-site </a:t>
            </a:r>
            <a:r>
              <a:rPr lang="en-US" dirty="0" err="1"/>
              <a:t>backblaze</a:t>
            </a:r>
            <a:r>
              <a:rPr lang="en-US" dirty="0"/>
              <a:t> cloud-based backup </a:t>
            </a:r>
          </a:p>
          <a:p>
            <a:r>
              <a:rPr lang="en-US" dirty="0"/>
              <a:t>A difference between git and a backup system is that we tell git </a:t>
            </a:r>
            <a:r>
              <a:rPr lang="en-US" b="1" dirty="0"/>
              <a:t>when</a:t>
            </a:r>
            <a:r>
              <a:rPr lang="en-US" dirty="0"/>
              <a:t> to take a snapshot</a:t>
            </a:r>
          </a:p>
          <a:p>
            <a:r>
              <a:rPr lang="en-US" dirty="0"/>
              <a:t>Each snapshot should be a logical chunk of work done to your files</a:t>
            </a:r>
          </a:p>
        </p:txBody>
      </p:sp>
    </p:spTree>
    <p:extLst>
      <p:ext uri="{BB962C8B-B14F-4D97-AF65-F5344CB8AC3E}">
        <p14:creationId xmlns:p14="http://schemas.microsoft.com/office/powerpoint/2010/main" val="1476562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DA88-28C2-864D-801A-C9C3E163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(Repos)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7BF2-90B6-9A4E-A5FF-F74DD8A21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Not only do we have to tell git </a:t>
            </a:r>
            <a:r>
              <a:rPr lang="en-US" b="1" dirty="0"/>
              <a:t>when</a:t>
            </a:r>
            <a:r>
              <a:rPr lang="en-US" dirty="0"/>
              <a:t> to take a snapshot, we also tell it </a:t>
            </a:r>
            <a:r>
              <a:rPr lang="en-US" b="1" dirty="0"/>
              <a:t>which</a:t>
            </a:r>
            <a:r>
              <a:rPr lang="en-US" dirty="0"/>
              <a:t> files to pay attention to (in the repo directory)</a:t>
            </a:r>
          </a:p>
          <a:p>
            <a:r>
              <a:rPr lang="en-US" dirty="0"/>
              <a:t>The set of files to track is called a </a:t>
            </a:r>
            <a:r>
              <a:rPr lang="en-US" i="1" dirty="0"/>
              <a:t>repository</a:t>
            </a:r>
            <a:r>
              <a:rPr lang="en-US" dirty="0"/>
              <a:t> and at any given time, my computer has lots and lots of these repositories</a:t>
            </a:r>
          </a:p>
          <a:p>
            <a:r>
              <a:rPr lang="en-US" dirty="0"/>
              <a:t>All files associated with a repo sit somewhere in or below a directory</a:t>
            </a:r>
          </a:p>
          <a:p>
            <a:r>
              <a:rPr lang="en-US" dirty="0"/>
              <a:t>Each project you work on will be in a separate directory/repo</a:t>
            </a:r>
          </a:p>
          <a:p>
            <a:r>
              <a:rPr lang="en-US" dirty="0"/>
              <a:t>A git repository instance is just a directory but it also has a </a:t>
            </a:r>
            <a:r>
              <a:rPr lang="en-US" b="1" dirty="0"/>
              <a:t>.git</a:t>
            </a:r>
            <a:r>
              <a:rPr lang="en-US" dirty="0"/>
              <a:t> (hidden) subdirectory, with a database of all changes</a:t>
            </a:r>
          </a:p>
          <a:p>
            <a:r>
              <a:rPr lang="en-US" dirty="0"/>
              <a:t>To remove a repo, just </a:t>
            </a:r>
            <a:r>
              <a:rPr lang="en-US" b="1" dirty="0"/>
              <a:t>rm</a:t>
            </a:r>
            <a:r>
              <a:rPr lang="en-US" dirty="0"/>
              <a:t> the whole repo directory; there is no central server to notify (this would not delete repo from </a:t>
            </a:r>
            <a:r>
              <a:rPr lang="en-US" dirty="0" err="1"/>
              <a:t>github.com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861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61A1-72E7-1C4A-9D67-88A6088E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1860-0040-4A44-AAC2-0AF46A8891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77525" cy="4351338"/>
          </a:xfrm>
        </p:spPr>
        <p:txBody>
          <a:bodyPr/>
          <a:lstStyle/>
          <a:p>
            <a:r>
              <a:rPr lang="en-US" dirty="0"/>
              <a:t>As with the Time Machine backup, git tracks snapshots as the difference from the last time you requested a snapshot</a:t>
            </a:r>
          </a:p>
          <a:p>
            <a:r>
              <a:rPr lang="en-US" dirty="0"/>
              <a:t>Each snapshot is called a </a:t>
            </a:r>
            <a:r>
              <a:rPr lang="en-US" i="1" dirty="0"/>
              <a:t>commit</a:t>
            </a:r>
            <a:r>
              <a:rPr lang="en-US" dirty="0"/>
              <a:t> (and programmers think of these commits as </a:t>
            </a:r>
            <a:r>
              <a:rPr lang="en-US" i="1" dirty="0"/>
              <a:t>transactions</a:t>
            </a:r>
            <a:r>
              <a:rPr lang="en-US" dirty="0"/>
              <a:t>)</a:t>
            </a:r>
          </a:p>
          <a:p>
            <a:r>
              <a:rPr lang="en-US" dirty="0"/>
              <a:t>Perform a commit to lock in a logical chunk of work, such as the addition of a feature or fixing of a bug</a:t>
            </a:r>
          </a:p>
          <a:p>
            <a:r>
              <a:rPr lang="en-US" b="1" dirty="0"/>
              <a:t>Warning</a:t>
            </a:r>
            <a:r>
              <a:rPr lang="en-US" dirty="0"/>
              <a:t>: always use the "-a" option on the git commit command</a:t>
            </a:r>
          </a:p>
        </p:txBody>
      </p:sp>
    </p:spTree>
    <p:extLst>
      <p:ext uri="{BB962C8B-B14F-4D97-AF65-F5344CB8AC3E}">
        <p14:creationId xmlns:p14="http://schemas.microsoft.com/office/powerpoint/2010/main" val="218436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FB96-1660-4C49-824D-FF177955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log (history)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5272B-0F50-884A-A9FD-41B8A446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4"/>
            <a:ext cx="10515600" cy="4737269"/>
          </a:xfrm>
        </p:spPr>
        <p:txBody>
          <a:bodyPr/>
          <a:lstStyle/>
          <a:p>
            <a:r>
              <a:rPr lang="en-US" dirty="0"/>
              <a:t>Having a complete list of changes is extremely useful</a:t>
            </a:r>
          </a:p>
          <a:p>
            <a:r>
              <a:rPr lang="en-US" dirty="0"/>
              <a:t>We can revert those change sets later</a:t>
            </a:r>
          </a:p>
          <a:p>
            <a:r>
              <a:rPr lang="en-US" dirty="0"/>
              <a:t>We can discover who created or when a bug was introduced</a:t>
            </a:r>
          </a:p>
          <a:p>
            <a:r>
              <a:rPr lang="en-US" dirty="0"/>
              <a:t>Can temporarily reset your repository to a moment in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51609-BBE1-3D47-836F-58B0CD0C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76" y="3586942"/>
            <a:ext cx="7779426" cy="267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4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F8A23-F1A9-9041-924B-6A2216F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from, pushing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6621-5CDE-7B43-B9BC-2D5563068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with the analogy now, </a:t>
            </a:r>
            <a:r>
              <a:rPr lang="en-US" dirty="0" err="1"/>
              <a:t>github.com</a:t>
            </a:r>
            <a:r>
              <a:rPr lang="en-US" dirty="0"/>
              <a:t> is like the off-site cloud-based backup</a:t>
            </a:r>
          </a:p>
          <a:p>
            <a:r>
              <a:rPr lang="en-US" dirty="0"/>
              <a:t>Each repo you mirror at </a:t>
            </a:r>
            <a:r>
              <a:rPr lang="en-US" dirty="0" err="1"/>
              <a:t>github</a:t>
            </a:r>
            <a:r>
              <a:rPr lang="en-US" dirty="0"/>
              <a:t> is like a free backup</a:t>
            </a:r>
          </a:p>
          <a:p>
            <a:r>
              <a:rPr lang="en-US" dirty="0"/>
              <a:t>We’ll likely create a repo using a web interface at </a:t>
            </a:r>
            <a:r>
              <a:rPr lang="en-US" dirty="0" err="1"/>
              <a:t>github</a:t>
            </a:r>
            <a:r>
              <a:rPr lang="en-US" dirty="0"/>
              <a:t> then </a:t>
            </a:r>
            <a:r>
              <a:rPr lang="en-US" b="1" dirty="0"/>
              <a:t>clone</a:t>
            </a:r>
            <a:r>
              <a:rPr lang="en-US" dirty="0"/>
              <a:t> that repo to an (initially empty) directory on our laptops</a:t>
            </a:r>
          </a:p>
          <a:p>
            <a:r>
              <a:rPr lang="en-US" dirty="0"/>
              <a:t>As with committing changes, we also have to specifically </a:t>
            </a:r>
            <a:r>
              <a:rPr lang="en-US" b="1" dirty="0"/>
              <a:t>push</a:t>
            </a:r>
            <a:r>
              <a:rPr lang="en-US" dirty="0"/>
              <a:t> changes made to the local repository back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Every push ensures that the complete file set and git change database (in </a:t>
            </a:r>
            <a:r>
              <a:rPr lang="en-US" b="1" dirty="0"/>
              <a:t>.git</a:t>
            </a:r>
            <a:r>
              <a:rPr lang="en-US" dirty="0"/>
              <a:t> subdirectory) is mirrored at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E4A8FA2E-2759-8442-81E7-068D8F3AF906}" vid="{27861D0F-5B6C-D947-921F-C75292CD0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1756</TotalTime>
  <Words>1826</Words>
  <Application>Microsoft Macintosh PowerPoint</Application>
  <PresentationFormat>Widescreen</PresentationFormat>
  <Paragraphs>130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Consolas</vt:lpstr>
      <vt:lpstr>Office Theme</vt:lpstr>
      <vt:lpstr>Intro to git / github.com</vt:lpstr>
      <vt:lpstr>What is git?</vt:lpstr>
      <vt:lpstr>What is github.com?</vt:lpstr>
      <vt:lpstr>Motivation</vt:lpstr>
      <vt:lpstr>An analogy to backup systems</vt:lpstr>
      <vt:lpstr>Repositories (Repos)</vt:lpstr>
      <vt:lpstr>Committing changes</vt:lpstr>
      <vt:lpstr>Commit log (history)</vt:lpstr>
      <vt:lpstr>Cloning from, pushing to github</vt:lpstr>
      <vt:lpstr>Collaboration</vt:lpstr>
      <vt:lpstr>Key commands summary</vt:lpstr>
      <vt:lpstr>Typical startup sequence</vt:lpstr>
      <vt:lpstr>Getting some initial files</vt:lpstr>
      <vt:lpstr>Adding files to the repo</vt:lpstr>
      <vt:lpstr>Commit a transaction</vt:lpstr>
      <vt:lpstr>The fork GUI view </vt:lpstr>
      <vt:lpstr>Push to github to mirror repo</vt:lpstr>
      <vt:lpstr>Initial add/commit sequence summary</vt:lpstr>
      <vt:lpstr>Making edits, mirroring on github</vt:lpstr>
      <vt:lpstr>Pull in changes from github</vt:lpstr>
      <vt:lpstr>Miscellaneous but useful commands</vt:lpstr>
      <vt:lpstr>Configuring username/email the first time</vt:lpstr>
      <vt:lpstr>A warning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/ github.com</dc:title>
  <dc:creator>Microsoft Office User</dc:creator>
  <cp:lastModifiedBy>Terence Parr</cp:lastModifiedBy>
  <cp:revision>105</cp:revision>
  <cp:lastPrinted>2021-07-10T18:46:14Z</cp:lastPrinted>
  <dcterms:created xsi:type="dcterms:W3CDTF">2021-06-08T22:22:06Z</dcterms:created>
  <dcterms:modified xsi:type="dcterms:W3CDTF">2021-07-11T19:40:51Z</dcterms:modified>
</cp:coreProperties>
</file>

<file path=docProps/thumbnail.jpeg>
</file>